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1" r:id="rId2"/>
    <p:sldId id="360" r:id="rId3"/>
    <p:sldId id="361" r:id="rId4"/>
    <p:sldId id="356" r:id="rId5"/>
    <p:sldId id="350" r:id="rId6"/>
    <p:sldId id="351" r:id="rId7"/>
    <p:sldId id="346" r:id="rId8"/>
    <p:sldId id="349" r:id="rId9"/>
    <p:sldId id="354" r:id="rId10"/>
    <p:sldId id="337" r:id="rId11"/>
    <p:sldId id="338" r:id="rId12"/>
    <p:sldId id="339" r:id="rId13"/>
    <p:sldId id="340" r:id="rId14"/>
    <p:sldId id="335" r:id="rId15"/>
  </p:sldIdLst>
  <p:sldSz cx="9001125" cy="6840538"/>
  <p:notesSz cx="68119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orient="horz" pos="802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122">
          <p15:clr>
            <a:srgbClr val="A4A3A4"/>
          </p15:clr>
        </p15:guide>
        <p15:guide id="5" pos="492">
          <p15:clr>
            <a:srgbClr val="A4A3A4"/>
          </p15:clr>
        </p15:guide>
        <p15:guide id="6" pos="115">
          <p15:clr>
            <a:srgbClr val="A4A3A4"/>
          </p15:clr>
        </p15:guide>
        <p15:guide id="7" pos="2617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2626"/>
    <a:srgbClr val="404040"/>
    <a:srgbClr val="ADCAB8"/>
    <a:srgbClr val="BFB8AF"/>
    <a:srgbClr val="D2BA81"/>
    <a:srgbClr val="BED9C7"/>
    <a:srgbClr val="E9C4C7"/>
    <a:srgbClr val="333333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900" autoAdjust="0"/>
  </p:normalViewPr>
  <p:slideViewPr>
    <p:cSldViewPr snapToGrid="0" showGuides="1">
      <p:cViewPr varScale="1">
        <p:scale>
          <a:sx n="132" d="100"/>
          <a:sy n="132" d="100"/>
        </p:scale>
        <p:origin x="1128" y="120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r>
              <a:rPr lang="sv-SE" smtClean="0"/>
              <a:t>Årskursinformation för blivande årskurs 2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8538" y="0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r>
              <a:rPr lang="sv-SE" smtClean="0"/>
              <a:t>2017-05-09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4" y="9443662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r>
              <a:rPr lang="sv-SE" smtClean="0"/>
              <a:t>Arkitektskolan, LTH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8538" y="9443662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r>
              <a:rPr lang="sv-SE" smtClean="0"/>
              <a:t>Årskursinformation för blivande årskurs 2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8" y="0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r>
              <a:rPr lang="sv-SE" smtClean="0"/>
              <a:t>2017-05-09</a:t>
            </a:r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746125"/>
            <a:ext cx="49037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4" rIns="91569" bIns="45784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569" tIns="45784" rIns="91569" bIns="4578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4" y="9443662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r>
              <a:rPr lang="sv-SE" smtClean="0"/>
              <a:t>Arkitektskolan, LTH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8" y="9443662"/>
            <a:ext cx="2951850" cy="497126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v-SE" smtClean="0"/>
              <a:t>Årskursinformation för blivande årskurs 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Arkitektskolan, LTH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sv-SE" smtClean="0"/>
              <a:t>2017-05-09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843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Arkitektskolan, LTH</a:t>
            </a:r>
            <a:endParaRPr lang="sv-SE" dirty="0"/>
          </a:p>
        </p:txBody>
      </p:sp>
      <p:sp>
        <p:nvSpPr>
          <p:cNvPr id="6" name="Platshållare för sidhuvud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sv-SE" smtClean="0"/>
              <a:t>Årskursinformation för blivande årskurs 2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sv-SE" smtClean="0"/>
              <a:t>2017-05-09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8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5" name="Bildobjekt 14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och punkttext bre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TH_C RGB Nivå2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642" y="1283134"/>
            <a:ext cx="6221054" cy="403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3612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3612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TH_L RGB 150 nivå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677" y="382289"/>
            <a:ext cx="3024000" cy="6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2107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VÄND EJ. Se exemp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VÄND EJ 2. Se exemp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8008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1991" y="6508307"/>
            <a:ext cx="61759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4875">
              <a:defRPr/>
            </a:pPr>
            <a:r>
              <a:rPr lang="sv-SE" sz="1000" dirty="0" smtClean="0">
                <a:solidFill>
                  <a:srgbClr val="808080"/>
                </a:solidFill>
                <a:ea typeface="+mn-ea"/>
              </a:rPr>
              <a:t>Lunds Tekniska Högskola</a:t>
            </a:r>
            <a:endParaRPr lang="sv-SE" sz="1000" b="0" dirty="0">
              <a:solidFill>
                <a:srgbClr val="80808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67" r:id="rId12"/>
    <p:sldLayoutId id="2147483666" r:id="rId13"/>
    <p:sldLayoutId id="2147483668" r:id="rId14"/>
    <p:sldLayoutId id="2147483680" r:id="rId15"/>
    <p:sldLayoutId id="2147483679" r:id="rId16"/>
    <p:sldLayoutId id="2147483689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.lu.se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.lth.se/kursanmalan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.lth.se/kursanmalan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Årskursinformation 180508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ARKITEKTskolan</a:t>
            </a:r>
            <a:r>
              <a:rPr lang="sv-SE" dirty="0" smtClean="0"/>
              <a:t> – FÖR DIG SOM SKA GÅ ÅK 2 HT18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0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Studieuppehåll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87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Vad gäller när jag tar studieuppehåll?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2097" y="1542476"/>
            <a:ext cx="7587440" cy="4437830"/>
          </a:xfrm>
        </p:spPr>
        <p:txBody>
          <a:bodyPr/>
          <a:lstStyle/>
          <a:p>
            <a:pPr marL="0" indent="0">
              <a:buNone/>
            </a:pPr>
            <a:endParaRPr lang="sv-SE" sz="1100" dirty="0" smtClean="0"/>
          </a:p>
          <a:p>
            <a:r>
              <a:rPr lang="sv-SE" dirty="0" smtClean="0"/>
              <a:t>Anmälan om studieuppehåll  </a:t>
            </a:r>
          </a:p>
          <a:p>
            <a:pPr marL="0" indent="0">
              <a:buNone/>
            </a:pPr>
            <a:endParaRPr lang="sv-SE" sz="800" dirty="0" smtClean="0"/>
          </a:p>
          <a:p>
            <a:r>
              <a:rPr lang="sv-SE" dirty="0" smtClean="0"/>
              <a:t>Lämnas till studie- och karriärvägledare </a:t>
            </a:r>
            <a:r>
              <a:rPr lang="sv-SE" b="1" dirty="0" smtClean="0"/>
              <a:t>Camilla</a:t>
            </a:r>
            <a:r>
              <a:rPr lang="sv-SE" dirty="0" smtClean="0"/>
              <a:t> </a:t>
            </a:r>
            <a:r>
              <a:rPr lang="sv-SE" b="1" dirty="0" smtClean="0"/>
              <a:t>Fagerström  Grubb</a:t>
            </a:r>
            <a:endParaRPr lang="sv-SE" dirty="0"/>
          </a:p>
          <a:p>
            <a:pPr marL="0" indent="0">
              <a:buNone/>
            </a:pPr>
            <a:r>
              <a:rPr lang="sv-SE" sz="1100" dirty="0" smtClean="0"/>
              <a:t>   </a:t>
            </a:r>
          </a:p>
          <a:p>
            <a:pPr marL="0" indent="0">
              <a:buNone/>
            </a:pPr>
            <a:r>
              <a:rPr lang="sv-SE" sz="1800" dirty="0" smtClean="0"/>
              <a:t>   Anmälningsblanketten hittar du på: http</a:t>
            </a:r>
            <a:r>
              <a:rPr lang="sv-SE" sz="1800" dirty="0"/>
              <a:t>://</a:t>
            </a:r>
            <a:r>
              <a:rPr lang="sv-SE" sz="1800" dirty="0" smtClean="0"/>
              <a:t>www.student.lth.se </a:t>
            </a:r>
          </a:p>
          <a:p>
            <a:pPr marL="0" indent="0">
              <a:buNone/>
            </a:pPr>
            <a:endParaRPr lang="sv-SE" sz="1100" dirty="0" smtClean="0"/>
          </a:p>
          <a:p>
            <a:r>
              <a:rPr lang="sv-SE" sz="2000" dirty="0" smtClean="0"/>
              <a:t>För </a:t>
            </a:r>
            <a:r>
              <a:rPr lang="sv-SE" sz="2000" dirty="0"/>
              <a:t>att bli beviljad uppehåll </a:t>
            </a:r>
            <a:r>
              <a:rPr lang="sv-SE" sz="2000" u="sng" dirty="0"/>
              <a:t>med platsgaranti </a:t>
            </a:r>
            <a:r>
              <a:rPr lang="sv-SE" sz="2000" dirty="0"/>
              <a:t>måste du uppfylla </a:t>
            </a:r>
            <a:r>
              <a:rPr lang="sv-SE" sz="2000" dirty="0" smtClean="0"/>
              <a:t>något </a:t>
            </a:r>
            <a:r>
              <a:rPr lang="sv-SE" sz="2000" dirty="0"/>
              <a:t>av de särskilda skäl som anges i Högskoleförordningen vilket kan vara </a:t>
            </a:r>
            <a:r>
              <a:rPr lang="sv-SE" sz="2000" dirty="0" smtClean="0"/>
              <a:t>sjukdom</a:t>
            </a:r>
            <a:r>
              <a:rPr lang="sv-SE" sz="2000" dirty="0"/>
              <a:t>, föräldraledighet </a:t>
            </a:r>
            <a:r>
              <a:rPr lang="sv-SE" sz="2000" dirty="0" smtClean="0"/>
              <a:t>etc.</a:t>
            </a:r>
          </a:p>
          <a:p>
            <a:pPr marL="0" indent="0">
              <a:buNone/>
            </a:pPr>
            <a:r>
              <a:rPr lang="sv-SE" sz="11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När du har studieuppehåll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3262" y="1450247"/>
            <a:ext cx="7995215" cy="4875980"/>
          </a:xfrm>
        </p:spPr>
        <p:txBody>
          <a:bodyPr/>
          <a:lstStyle/>
          <a:p>
            <a:r>
              <a:rPr lang="sv-SE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Omtentamen</a:t>
            </a:r>
            <a:r>
              <a:rPr lang="sv-SE" dirty="0"/>
              <a:t>: Du anmäler dig till omtentamen på den institution som ansvarar för kursen. Olika institutioner har olika rutiner för </a:t>
            </a:r>
            <a:r>
              <a:rPr lang="sv-SE" dirty="0" smtClean="0"/>
              <a:t>anmälan</a:t>
            </a:r>
            <a:endParaRPr lang="sv-SE" dirty="0"/>
          </a:p>
          <a:p>
            <a:r>
              <a:rPr lang="sv-SE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Läsa </a:t>
            </a:r>
            <a:r>
              <a:rPr lang="sv-SE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nya kurser</a:t>
            </a:r>
            <a:r>
              <a:rPr lang="sv-SE" dirty="0"/>
              <a:t>: Du får </a:t>
            </a:r>
            <a:r>
              <a:rPr lang="sv-SE" u="sng" dirty="0"/>
              <a:t>inte</a:t>
            </a:r>
            <a:r>
              <a:rPr lang="sv-SE" dirty="0"/>
              <a:t> läsa nya kurser på LTH, däremot är det tillåtet att läsa om eller göra </a:t>
            </a:r>
            <a:r>
              <a:rPr lang="sv-SE" u="sng" dirty="0"/>
              <a:t>kompletteringar</a:t>
            </a:r>
            <a:r>
              <a:rPr lang="sv-SE" dirty="0"/>
              <a:t> på de kurser du har varit registrerad på inom ditt </a:t>
            </a:r>
            <a:r>
              <a:rPr lang="sv-SE" dirty="0" smtClean="0"/>
              <a:t>program</a:t>
            </a:r>
            <a:endParaRPr lang="sv-SE" dirty="0"/>
          </a:p>
          <a:p>
            <a:r>
              <a:rPr lang="sv-SE" dirty="0" smtClean="0"/>
              <a:t>Det </a:t>
            </a:r>
            <a:r>
              <a:rPr lang="sv-SE" u="sng" dirty="0"/>
              <a:t>går bra </a:t>
            </a:r>
            <a:r>
              <a:rPr lang="sv-SE" dirty="0"/>
              <a:t>att läsa kurser eller utbildningar vid andra fakulteter vid Lunds universitet eller vid annat lärosäte under den tid du har </a:t>
            </a:r>
            <a:r>
              <a:rPr lang="sv-SE" dirty="0" smtClean="0"/>
              <a:t>studieuppehåll</a:t>
            </a:r>
            <a:endParaRPr lang="sv-SE" dirty="0"/>
          </a:p>
          <a:p>
            <a:pPr marL="0" indent="0">
              <a:buNone/>
            </a:pPr>
            <a:endParaRPr lang="sv-SE" sz="1100" dirty="0" smtClean="0"/>
          </a:p>
          <a:p>
            <a:r>
              <a:rPr lang="sv-SE" dirty="0" smtClean="0"/>
              <a:t>Kontakta </a:t>
            </a:r>
            <a:r>
              <a:rPr lang="sv-SE" dirty="0"/>
              <a:t>alltid </a:t>
            </a:r>
            <a:r>
              <a:rPr lang="sv-SE" b="1" dirty="0" smtClean="0"/>
              <a:t>CSN</a:t>
            </a:r>
            <a:r>
              <a:rPr lang="sv-SE" dirty="0" smtClean="0"/>
              <a:t> för vad som gäller för studiemedel</a:t>
            </a:r>
            <a:endParaRPr lang="sv-SE" dirty="0"/>
          </a:p>
          <a:p>
            <a:r>
              <a:rPr lang="sv-SE" dirty="0" smtClean="0"/>
              <a:t>Om </a:t>
            </a:r>
            <a:r>
              <a:rPr lang="sv-SE" dirty="0"/>
              <a:t>du </a:t>
            </a:r>
            <a:r>
              <a:rPr lang="sv-SE" dirty="0" smtClean="0"/>
              <a:t>har en </a:t>
            </a:r>
            <a:r>
              <a:rPr lang="sv-SE" b="1" dirty="0"/>
              <a:t>studentbostad</a:t>
            </a:r>
            <a:r>
              <a:rPr lang="sv-SE" dirty="0"/>
              <a:t> </a:t>
            </a:r>
            <a:r>
              <a:rPr lang="sv-SE" dirty="0" smtClean="0"/>
              <a:t>– håll koll på vad som gäller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Hur ska jag anmäla mig till kurser när jag planerar att återkomma efter studieuppehåll?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3263" y="1610777"/>
            <a:ext cx="7581587" cy="4333055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Kolla </a:t>
            </a:r>
            <a:r>
              <a:rPr lang="sv-SE" dirty="0">
                <a:solidFill>
                  <a:srgbClr val="FF0000"/>
                </a:solidFill>
              </a:rPr>
              <a:t>din </a:t>
            </a:r>
            <a:r>
              <a:rPr lang="sv-SE" dirty="0" smtClean="0">
                <a:solidFill>
                  <a:srgbClr val="FF0000"/>
                </a:solidFill>
              </a:rPr>
              <a:t>studentmejl regelbundet!!</a:t>
            </a:r>
          </a:p>
          <a:p>
            <a:r>
              <a:rPr lang="sv-SE" dirty="0" smtClean="0"/>
              <a:t>Du ska anmäla dig till kurser i Studentportalen, precis som vanligt</a:t>
            </a:r>
          </a:p>
          <a:p>
            <a:r>
              <a:rPr lang="sv-SE" dirty="0" smtClean="0"/>
              <a:t>Dags att </a:t>
            </a:r>
            <a:r>
              <a:rPr lang="sv-SE" dirty="0" err="1" smtClean="0"/>
              <a:t>kursanmäla</a:t>
            </a:r>
            <a:r>
              <a:rPr lang="sv-SE" dirty="0" smtClean="0"/>
              <a:t> dig inför kommande termin</a:t>
            </a:r>
            <a:r>
              <a:rPr lang="sv-SE" dirty="0"/>
              <a:t> </a:t>
            </a:r>
            <a:r>
              <a:rPr lang="sv-SE" dirty="0" smtClean="0"/>
              <a:t>(maj inför hösttermin och i november inför vårtermin)</a:t>
            </a:r>
          </a:p>
          <a:p>
            <a:r>
              <a:rPr lang="sv-SE" dirty="0"/>
              <a:t>M</a:t>
            </a:r>
            <a:r>
              <a:rPr lang="sv-SE" dirty="0" smtClean="0"/>
              <a:t>issad anmälan </a:t>
            </a:r>
            <a:r>
              <a:rPr lang="sv-SE" dirty="0"/>
              <a:t>eller </a:t>
            </a:r>
            <a:r>
              <a:rPr lang="sv-SE" dirty="0" smtClean="0"/>
              <a:t>om du vill </a:t>
            </a:r>
            <a:r>
              <a:rPr lang="sv-SE" dirty="0"/>
              <a:t>efteranmäla d</a:t>
            </a:r>
            <a:r>
              <a:rPr lang="sv-SE" dirty="0" smtClean="0"/>
              <a:t>ig, kontakta programplanerare </a:t>
            </a:r>
            <a:r>
              <a:rPr lang="sv-SE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Åsa Nilsson</a:t>
            </a:r>
            <a:r>
              <a:rPr lang="sv-SE" dirty="0" smtClean="0"/>
              <a:t>, asa.nilsson@lth.lu.se</a:t>
            </a:r>
            <a:endParaRPr lang="sv-SE" dirty="0"/>
          </a:p>
          <a:p>
            <a:pPr marL="0" indent="0">
              <a:buNone/>
            </a:pPr>
            <a:endParaRPr lang="sv-SE" sz="1100" b="1" i="1" dirty="0" smtClean="0"/>
          </a:p>
          <a:p>
            <a:r>
              <a:rPr lang="sv-SE" b="1" i="1" dirty="0" smtClean="0"/>
              <a:t>Institutionerna </a:t>
            </a:r>
            <a:r>
              <a:rPr lang="sv-SE" b="1" i="1" dirty="0"/>
              <a:t>har ingen skyldighet att ta emot studenter som inte anmält sig i </a:t>
            </a:r>
            <a:r>
              <a:rPr lang="sv-SE" b="1" i="1" dirty="0" smtClean="0"/>
              <a:t>tid</a:t>
            </a:r>
            <a:endParaRPr lang="sv-SE" b="1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688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55"/>
            <a:ext cx="9001125" cy="5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37"/>
            <a:ext cx="9001125" cy="56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Kursanmälan och Kursregistrering HT18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Gör du i </a:t>
            </a:r>
            <a:r>
              <a:rPr lang="sv-SE" b="1" dirty="0" smtClean="0"/>
              <a:t>Studentportalen</a:t>
            </a:r>
            <a:r>
              <a:rPr lang="sv-SE" dirty="0" smtClean="0"/>
              <a:t>: </a:t>
            </a:r>
            <a:r>
              <a:rPr lang="sv-SE" dirty="0" smtClean="0">
                <a:hlinkClick r:id="rId2"/>
              </a:rPr>
              <a:t>www.student.lu.se</a:t>
            </a:r>
            <a:r>
              <a:rPr lang="sv-SE" dirty="0" smtClean="0"/>
              <a:t>, logga in med ditt LU-konto </a:t>
            </a:r>
          </a:p>
          <a:p>
            <a:pPr marL="0" indent="0">
              <a:buNone/>
            </a:pPr>
            <a:r>
              <a:rPr lang="sv-SE" sz="1100" dirty="0" smtClean="0"/>
              <a:t>  </a:t>
            </a:r>
          </a:p>
          <a:p>
            <a:r>
              <a:rPr lang="sv-SE" dirty="0" smtClean="0"/>
              <a:t>Kursanmälan för hösten 2018 är försenad (sker i maj)</a:t>
            </a:r>
          </a:p>
          <a:p>
            <a:pPr marL="0" indent="0">
              <a:buNone/>
            </a:pPr>
            <a:endParaRPr lang="sv-SE" sz="1100" dirty="0" smtClean="0"/>
          </a:p>
          <a:p>
            <a:r>
              <a:rPr lang="sv-SE" u="sng" dirty="0" smtClean="0"/>
              <a:t>Förändring: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b="1" dirty="0"/>
              <a:t> </a:t>
            </a:r>
            <a:r>
              <a:rPr lang="sv-SE" b="1" dirty="0" smtClean="0"/>
              <a:t>  Kursregistrering</a:t>
            </a:r>
            <a:r>
              <a:rPr lang="sv-SE" dirty="0" smtClean="0"/>
              <a:t> vid terminsstart den 28 augusti </a:t>
            </a:r>
          </a:p>
          <a:p>
            <a:pPr marL="0" indent="0">
              <a:buNone/>
            </a:pPr>
            <a:r>
              <a:rPr lang="sv-SE" dirty="0" smtClean="0"/>
              <a:t>– Ingen terminsregistrering</a:t>
            </a:r>
          </a:p>
          <a:p>
            <a:pPr marL="0" indent="0">
              <a:buNone/>
            </a:pPr>
            <a:endParaRPr lang="sv-SE" sz="1100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1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300" dirty="0" smtClean="0"/>
              <a:t>Kursanmälan HT18</a:t>
            </a:r>
            <a:endParaRPr lang="sv-SE" sz="33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Kurser hittar du på vår hemsida: </a:t>
            </a:r>
            <a:r>
              <a:rPr lang="sv-SE" sz="1600" dirty="0" smtClean="0">
                <a:hlinkClick r:id="rId2"/>
              </a:rPr>
              <a:t>http</a:t>
            </a:r>
            <a:r>
              <a:rPr lang="sv-SE" sz="1600" dirty="0">
                <a:hlinkClick r:id="rId2"/>
              </a:rPr>
              <a:t>://www.student.lth.se/kursanmalan</a:t>
            </a:r>
            <a:r>
              <a:rPr lang="sv-SE" sz="1600" dirty="0" smtClean="0">
                <a:hlinkClick r:id="rId2"/>
              </a:rPr>
              <a:t>/</a:t>
            </a:r>
            <a:r>
              <a:rPr lang="sv-SE" sz="1600" dirty="0" smtClean="0"/>
              <a:t> </a:t>
            </a:r>
            <a:endParaRPr lang="sv-SE" sz="1600" dirty="0"/>
          </a:p>
          <a:p>
            <a:pPr marL="452438" lvl="1" indent="0">
              <a:buNone/>
            </a:pPr>
            <a:endParaRPr lang="sv-SE" sz="800" dirty="0" smtClean="0">
              <a:solidFill>
                <a:srgbClr val="40404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>
                <a:solidFill>
                  <a:srgbClr val="404040"/>
                </a:solidFill>
              </a:rPr>
              <a:t>AAHA25 Arkitektur, baskurs C (åk2) 9 </a:t>
            </a:r>
            <a:r>
              <a:rPr lang="sv-SE" sz="1800" dirty="0" err="1" smtClean="0">
                <a:solidFill>
                  <a:srgbClr val="404040"/>
                </a:solidFill>
              </a:rPr>
              <a:t>hp</a:t>
            </a:r>
            <a:endParaRPr lang="sv-SE" sz="1800" dirty="0" smtClean="0">
              <a:solidFill>
                <a:srgbClr val="40404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AAHA55 Gestaltningsprocess och prototyp, 9 </a:t>
            </a:r>
            <a:r>
              <a:rPr lang="sv-SE" sz="1800" dirty="0" err="1" smtClean="0"/>
              <a:t>hp</a:t>
            </a:r>
            <a:endParaRPr lang="sv-SE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AADA10 </a:t>
            </a:r>
            <a:r>
              <a:rPr lang="sv-SE" sz="1800" dirty="0"/>
              <a:t>Digitala verktyg </a:t>
            </a:r>
            <a:r>
              <a:rPr lang="sv-SE" sz="1800" dirty="0" smtClean="0"/>
              <a:t>3, </a:t>
            </a:r>
            <a:r>
              <a:rPr lang="sv-SE" sz="1800" dirty="0"/>
              <a:t>2 </a:t>
            </a:r>
            <a:r>
              <a:rPr lang="sv-SE" sz="1800" dirty="0" err="1"/>
              <a:t>hp</a:t>
            </a:r>
            <a:endParaRPr lang="sv-S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ATHA15 </a:t>
            </a:r>
            <a:r>
              <a:rPr lang="sv-SE" sz="1800" dirty="0"/>
              <a:t>Arkitekturens teori och historia </a:t>
            </a:r>
            <a:r>
              <a:rPr lang="sv-SE" sz="1800" dirty="0" smtClean="0"/>
              <a:t>III, </a:t>
            </a:r>
            <a:r>
              <a:rPr lang="sv-SE" sz="1800" dirty="0"/>
              <a:t>7 </a:t>
            </a:r>
            <a:r>
              <a:rPr lang="sv-SE" sz="1800" dirty="0" err="1"/>
              <a:t>hp</a:t>
            </a:r>
            <a:endParaRPr lang="sv-S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dirty="0" smtClean="0"/>
              <a:t>VBMA10 </a:t>
            </a:r>
            <a:r>
              <a:rPr lang="sv-SE" sz="1800" dirty="0"/>
              <a:t>Arkitekturteknik </a:t>
            </a:r>
            <a:r>
              <a:rPr lang="sv-SE" sz="1800" dirty="0" smtClean="0"/>
              <a:t>3: Byggnadsmaterial, </a:t>
            </a:r>
            <a:r>
              <a:rPr lang="sv-SE" sz="1800" dirty="0"/>
              <a:t>3 </a:t>
            </a:r>
            <a:r>
              <a:rPr lang="sv-SE" sz="1800" dirty="0" err="1" smtClean="0"/>
              <a:t>hp</a:t>
            </a:r>
            <a:endParaRPr lang="sv-SE" sz="1800" dirty="0"/>
          </a:p>
          <a:p>
            <a:pPr marL="452438" lvl="1" indent="0">
              <a:buNone/>
            </a:pPr>
            <a:endParaRPr lang="sv-SE" sz="900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800" i="1" dirty="0" smtClean="0"/>
              <a:t>Valfri kurs</a:t>
            </a:r>
            <a:r>
              <a:rPr lang="sv-SE" sz="1800" dirty="0" smtClean="0"/>
              <a:t>: AAHA65 Utställningsdesign, </a:t>
            </a:r>
            <a:r>
              <a:rPr lang="sv-SE" sz="1800" dirty="0" smtClean="0"/>
              <a:t>3 </a:t>
            </a:r>
            <a:r>
              <a:rPr lang="sv-SE" sz="1800" dirty="0" err="1" smtClean="0"/>
              <a:t>hp</a:t>
            </a:r>
            <a:r>
              <a:rPr lang="sv-SE" sz="1800" dirty="0" smtClean="0"/>
              <a:t> </a:t>
            </a:r>
            <a:r>
              <a:rPr lang="sv-SE" sz="1800" dirty="0" smtClean="0"/>
              <a:t>(kvällstid 17-20)</a:t>
            </a:r>
          </a:p>
          <a:p>
            <a:pPr marL="0" indent="0">
              <a:buNone/>
            </a:pPr>
            <a:endParaRPr lang="sv-SE" sz="800" dirty="0" smtClean="0"/>
          </a:p>
          <a:p>
            <a:r>
              <a:rPr lang="sv-SE" sz="1800" dirty="0" smtClean="0"/>
              <a:t>Om du har studiemedel ska du även lämna </a:t>
            </a:r>
            <a:r>
              <a:rPr lang="sv-SE" sz="1800" dirty="0" err="1" smtClean="0"/>
              <a:t>studieförsäkran</a:t>
            </a:r>
            <a:r>
              <a:rPr lang="sv-SE" sz="1800" dirty="0" smtClean="0"/>
              <a:t> till CSN</a:t>
            </a:r>
          </a:p>
          <a:p>
            <a:pPr marL="452438" lvl="1" indent="0">
              <a:buNone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8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Överanmäl</a:t>
            </a:r>
            <a:r>
              <a:rPr lang="sv-SE" dirty="0" smtClean="0"/>
              <a:t> dig inte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Anmäl dig endast till de kurser du ska läsa</a:t>
            </a:r>
          </a:p>
          <a:p>
            <a:r>
              <a:rPr lang="sv-SE" dirty="0" smtClean="0"/>
              <a:t>Felaktiga anmälningar leder till tidskrävande </a:t>
            </a:r>
            <a:br>
              <a:rPr lang="sv-SE" dirty="0" smtClean="0"/>
            </a:br>
            <a:r>
              <a:rPr lang="sv-SE" dirty="0" smtClean="0"/>
              <a:t>merarbete för institutionen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1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Förkunskapskrav till kurser inför HT18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0932" y="1703528"/>
            <a:ext cx="7587440" cy="4719044"/>
          </a:xfrm>
        </p:spPr>
        <p:txBody>
          <a:bodyPr/>
          <a:lstStyle/>
          <a:p>
            <a:r>
              <a:rPr lang="sv-SE" dirty="0" smtClean="0"/>
              <a:t>Vissa kurser har förkunskapskrav. Det innebär att du måste ha slutfört andra kurser för att få lov att läsa dem</a:t>
            </a:r>
          </a:p>
          <a:p>
            <a:r>
              <a:rPr lang="sv-SE" sz="1400" u="sng" dirty="0" smtClean="0"/>
              <a:t>AAHA55 Gestaltningsprocess och prototyp</a:t>
            </a:r>
          </a:p>
          <a:p>
            <a:pPr lvl="1"/>
            <a:r>
              <a:rPr lang="sv-SE" sz="1400" dirty="0" smtClean="0"/>
              <a:t>Arkitektens redskap, 9 </a:t>
            </a:r>
            <a:r>
              <a:rPr lang="sv-SE" sz="1400" dirty="0" err="1" smtClean="0"/>
              <a:t>hp</a:t>
            </a:r>
            <a:r>
              <a:rPr lang="sv-SE" sz="1400" dirty="0" smtClean="0"/>
              <a:t> Baskurs</a:t>
            </a:r>
          </a:p>
          <a:p>
            <a:r>
              <a:rPr lang="sv-SE" sz="1400" u="sng" dirty="0" smtClean="0">
                <a:solidFill>
                  <a:srgbClr val="262626"/>
                </a:solidFill>
              </a:rPr>
              <a:t>AAHA25 Arkitektur, baskurs C (åk2)</a:t>
            </a:r>
            <a:endParaRPr lang="sv-SE" sz="1400" u="sng" dirty="0">
              <a:solidFill>
                <a:srgbClr val="262626"/>
              </a:solidFill>
            </a:endParaRPr>
          </a:p>
          <a:p>
            <a:pPr lvl="1"/>
            <a:r>
              <a:rPr lang="sv-SE" sz="1400" dirty="0">
                <a:solidFill>
                  <a:srgbClr val="262626"/>
                </a:solidFill>
              </a:rPr>
              <a:t>Arkitektens redskap, 9 </a:t>
            </a:r>
            <a:r>
              <a:rPr lang="sv-SE" sz="1400" dirty="0" err="1">
                <a:solidFill>
                  <a:srgbClr val="262626"/>
                </a:solidFill>
              </a:rPr>
              <a:t>hp</a:t>
            </a:r>
            <a:r>
              <a:rPr lang="sv-SE" sz="1400" dirty="0">
                <a:solidFill>
                  <a:srgbClr val="262626"/>
                </a:solidFill>
              </a:rPr>
              <a:t> </a:t>
            </a:r>
            <a:r>
              <a:rPr lang="sv-SE" sz="1400" dirty="0" smtClean="0">
                <a:solidFill>
                  <a:srgbClr val="262626"/>
                </a:solidFill>
              </a:rPr>
              <a:t>Baskurs</a:t>
            </a:r>
          </a:p>
          <a:p>
            <a:pPr lvl="1"/>
            <a:r>
              <a:rPr lang="sv-SE" sz="1400" dirty="0" smtClean="0">
                <a:solidFill>
                  <a:srgbClr val="262626"/>
                </a:solidFill>
              </a:rPr>
              <a:t>Godkända moment motsvarande 9 </a:t>
            </a:r>
            <a:r>
              <a:rPr lang="sv-SE" sz="1400" dirty="0" err="1" smtClean="0">
                <a:solidFill>
                  <a:srgbClr val="262626"/>
                </a:solidFill>
              </a:rPr>
              <a:t>hp</a:t>
            </a:r>
            <a:r>
              <a:rPr lang="sv-SE" sz="1400" dirty="0" smtClean="0">
                <a:solidFill>
                  <a:srgbClr val="262626"/>
                </a:solidFill>
              </a:rPr>
              <a:t>, Baskurs A och/eller B</a:t>
            </a:r>
          </a:p>
          <a:p>
            <a:r>
              <a:rPr lang="sv-SE" sz="1400" u="sng" dirty="0" smtClean="0"/>
              <a:t>AADA10 Digitala verktyg 3</a:t>
            </a:r>
            <a:endParaRPr lang="sv-SE" sz="1400" u="sng" dirty="0"/>
          </a:p>
          <a:p>
            <a:pPr lvl="1"/>
            <a:r>
              <a:rPr lang="sv-SE" sz="1400" dirty="0" smtClean="0"/>
              <a:t>Digitala verktyg 2</a:t>
            </a:r>
          </a:p>
          <a:p>
            <a:r>
              <a:rPr lang="sv-SE" sz="1400" u="sng" dirty="0" smtClean="0"/>
              <a:t>ATHA15 Arkitekturens teori och historia III</a:t>
            </a:r>
            <a:endParaRPr lang="sv-SE" sz="1400" u="sng" dirty="0"/>
          </a:p>
          <a:p>
            <a:pPr lvl="1"/>
            <a:r>
              <a:rPr lang="sv-SE" sz="1400" dirty="0" smtClean="0"/>
              <a:t>Arkitekturens teori och historia I</a:t>
            </a:r>
          </a:p>
          <a:p>
            <a:pPr marL="452438" lvl="1" indent="0">
              <a:buNone/>
            </a:pPr>
            <a:r>
              <a:rPr lang="sv-SE" sz="1400" u="sng" dirty="0" smtClean="0"/>
              <a:t>AAHA65 Utställningsdesign</a:t>
            </a:r>
          </a:p>
          <a:p>
            <a:pPr lvl="1"/>
            <a:r>
              <a:rPr lang="sv-SE" sz="1400" dirty="0" smtClean="0"/>
              <a:t>Godkända moment motsvarande 9 </a:t>
            </a:r>
            <a:r>
              <a:rPr lang="sv-SE" sz="1400" dirty="0" err="1" smtClean="0"/>
              <a:t>hp</a:t>
            </a:r>
            <a:r>
              <a:rPr lang="sv-SE" sz="1400" dirty="0" smtClean="0"/>
              <a:t> i baskurs A, B, C och/eller D, AAHA60 Arkitektens redskap och AADA01 Digitala verktyg 1</a:t>
            </a:r>
            <a:endParaRPr lang="sv-SE" sz="1400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marL="452438" lvl="1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" y="283771"/>
            <a:ext cx="8315325" cy="1139825"/>
          </a:xfrm>
        </p:spPr>
        <p:txBody>
          <a:bodyPr/>
          <a:lstStyle/>
          <a:p>
            <a:pPr algn="ctr"/>
            <a:r>
              <a:rPr lang="sv-SE" sz="2800" dirty="0"/>
              <a:t>Kompletteringsinlämningar (motsvarande </a:t>
            </a:r>
            <a:r>
              <a:rPr lang="sv-SE" sz="2800" dirty="0" smtClean="0"/>
              <a:t>omtentamen)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801" y="1569005"/>
            <a:ext cx="7587440" cy="3563159"/>
          </a:xfrm>
        </p:spPr>
        <p:txBody>
          <a:bodyPr/>
          <a:lstStyle/>
          <a:p>
            <a:pPr lvl="0">
              <a:defRPr/>
            </a:pPr>
            <a:r>
              <a:rPr lang="sv-SE" b="1" dirty="0" smtClean="0"/>
              <a:t>Juni 2018: </a:t>
            </a:r>
            <a:r>
              <a:rPr lang="sv-SE" dirty="0" smtClean="0"/>
              <a:t>Inlämnade tidigast 28 maj och senast 8 juni för bedömning innan sommaruppehållet</a:t>
            </a:r>
          </a:p>
          <a:p>
            <a:pPr lvl="0">
              <a:defRPr/>
            </a:pPr>
            <a:r>
              <a:rPr lang="sv-SE" b="1" dirty="0" smtClean="0"/>
              <a:t>Augusti 2018</a:t>
            </a:r>
            <a:r>
              <a:rPr lang="sv-SE" dirty="0" smtClean="0"/>
              <a:t>: Inlämnade tidigast 14 augusti och senast 21 augusti för bedömning inför höstterminen </a:t>
            </a:r>
          </a:p>
          <a:p>
            <a:pPr>
              <a:defRPr/>
            </a:pPr>
            <a:r>
              <a:rPr lang="sv-SE" b="1" dirty="0" smtClean="0"/>
              <a:t>Januari 2019</a:t>
            </a:r>
            <a:r>
              <a:rPr lang="sv-SE" dirty="0" smtClean="0"/>
              <a:t>: Inlämnade </a:t>
            </a:r>
            <a:r>
              <a:rPr lang="sv-SE" dirty="0"/>
              <a:t>tidigast </a:t>
            </a:r>
            <a:r>
              <a:rPr lang="sv-SE" dirty="0" smtClean="0"/>
              <a:t>3 januari och senast den 11 januari</a:t>
            </a:r>
          </a:p>
          <a:p>
            <a:pPr>
              <a:defRPr/>
            </a:pPr>
            <a:r>
              <a:rPr lang="sv-SE" b="1" dirty="0" smtClean="0"/>
              <a:t>Påsk 2019</a:t>
            </a:r>
            <a:r>
              <a:rPr lang="sv-SE" dirty="0" smtClean="0"/>
              <a:t>: Inlämnade </a:t>
            </a:r>
            <a:r>
              <a:rPr lang="sv-SE" dirty="0"/>
              <a:t>tidigast </a:t>
            </a:r>
            <a:r>
              <a:rPr lang="sv-SE" dirty="0" smtClean="0"/>
              <a:t>15 april och </a:t>
            </a:r>
            <a:r>
              <a:rPr lang="sv-SE" dirty="0"/>
              <a:t>senast </a:t>
            </a:r>
            <a:r>
              <a:rPr lang="sv-SE" dirty="0" smtClean="0"/>
              <a:t>23 april</a:t>
            </a:r>
          </a:p>
          <a:p>
            <a:pPr>
              <a:defRPr/>
            </a:pPr>
            <a:r>
              <a:rPr lang="sv-SE" b="1" dirty="0" smtClean="0"/>
              <a:t>Juni 2019</a:t>
            </a:r>
            <a:r>
              <a:rPr lang="sv-SE" dirty="0" smtClean="0"/>
              <a:t>: Inlämnade </a:t>
            </a:r>
            <a:r>
              <a:rPr lang="sv-SE" dirty="0"/>
              <a:t>tidigast </a:t>
            </a:r>
            <a:r>
              <a:rPr lang="sv-SE" dirty="0" smtClean="0"/>
              <a:t>27 maj och </a:t>
            </a:r>
            <a:r>
              <a:rPr lang="sv-SE" dirty="0"/>
              <a:t>senast 7</a:t>
            </a:r>
            <a:r>
              <a:rPr lang="sv-SE" dirty="0" smtClean="0"/>
              <a:t> juni för bedömning innan sommaruppehållet</a:t>
            </a:r>
            <a:endParaRPr lang="sv-SE" dirty="0"/>
          </a:p>
          <a:p>
            <a:pPr>
              <a:defRPr/>
            </a:pPr>
            <a:r>
              <a:rPr lang="sv-SE" i="1" dirty="0" smtClean="0"/>
              <a:t>Datum </a:t>
            </a:r>
            <a:r>
              <a:rPr lang="sv-SE" i="1" dirty="0"/>
              <a:t>för eventuella genomgångar sker i samråd med ansvarig </a:t>
            </a:r>
            <a:r>
              <a:rPr lang="sv-SE" i="1" dirty="0" smtClean="0"/>
              <a:t>lärare</a:t>
            </a:r>
            <a:endParaRPr lang="sv-SE" i="1" dirty="0"/>
          </a:p>
          <a:p>
            <a:pPr lvl="0"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3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 smtClean="0"/>
              <a:t>Ansökan om dispens gällande förkunskapskrav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Mer info och ansökan om dispens finns </a:t>
            </a:r>
            <a:r>
              <a:rPr lang="sv-SE" dirty="0"/>
              <a:t>på hemsidan: </a:t>
            </a:r>
            <a:r>
              <a:rPr lang="sv-SE" dirty="0">
                <a:hlinkClick r:id="rId2"/>
              </a:rPr>
              <a:t>http://www.student.lth.se/kursanmalan</a:t>
            </a:r>
            <a:r>
              <a:rPr lang="sv-SE" dirty="0" smtClean="0">
                <a:hlinkClick r:id="rId2"/>
              </a:rPr>
              <a:t>/</a:t>
            </a:r>
            <a:r>
              <a:rPr lang="sv-SE" dirty="0" smtClean="0"/>
              <a:t> </a:t>
            </a:r>
            <a:endParaRPr lang="sv-SE" dirty="0"/>
          </a:p>
          <a:p>
            <a:pPr marL="0" indent="0">
              <a:buNone/>
            </a:pPr>
            <a:endParaRPr lang="sv-SE" sz="1100" dirty="0" smtClean="0"/>
          </a:p>
          <a:p>
            <a:r>
              <a:rPr lang="sv-SE" dirty="0" smtClean="0"/>
              <a:t>Om du vill ansöka inför höstterminen så lämna in i sommar efter att du fått resultaten från juni/vårterminens kurser</a:t>
            </a:r>
          </a:p>
          <a:p>
            <a:pPr marL="0" indent="0">
              <a:buNone/>
            </a:pPr>
            <a:endParaRPr lang="sv-SE" sz="1100" dirty="0" smtClean="0"/>
          </a:p>
          <a:p>
            <a:r>
              <a:rPr lang="sv-SE" dirty="0" smtClean="0"/>
              <a:t>Dispens medges endast om det finns synnerliga skäl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 åk 3_130505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 åk 3_130505</Template>
  <TotalTime>1636</TotalTime>
  <Words>539</Words>
  <Application>Microsoft Office PowerPoint</Application>
  <PresentationFormat>Anpassad</PresentationFormat>
  <Paragraphs>89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Lucida Grande</vt:lpstr>
      <vt:lpstr>Times New Roman</vt:lpstr>
      <vt:lpstr>Wingdings</vt:lpstr>
      <vt:lpstr>Info åk 3_130505</vt:lpstr>
      <vt:lpstr>Årskursinformation 180508</vt:lpstr>
      <vt:lpstr>PowerPoint-presentation</vt:lpstr>
      <vt:lpstr>PowerPoint-presentation</vt:lpstr>
      <vt:lpstr>Kursanmälan och Kursregistrering HT18</vt:lpstr>
      <vt:lpstr>Kursanmälan HT18</vt:lpstr>
      <vt:lpstr>Överanmäl dig inte</vt:lpstr>
      <vt:lpstr>Förkunskapskrav till kurser inför HT18</vt:lpstr>
      <vt:lpstr>Kompletteringsinlämningar (motsvarande omtentamen)</vt:lpstr>
      <vt:lpstr>Ansökan om dispens gällande förkunskapskrav</vt:lpstr>
      <vt:lpstr>Studieuppehåll</vt:lpstr>
      <vt:lpstr>Vad gäller när jag tar studieuppehåll?</vt:lpstr>
      <vt:lpstr>När du har studieuppehåll</vt:lpstr>
      <vt:lpstr>Hur ska jag anmäla mig till kurser när jag planerar att återkomma efter studieuppehåll?</vt:lpstr>
      <vt:lpstr>PowerPoint-presentation</vt:lpstr>
    </vt:vector>
  </TitlesOfParts>
  <Company>LTH:s kansli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Studieuppehåll</dc:title>
  <dc:creator>Åsa K Nilsson</dc:creator>
  <cp:lastModifiedBy>Camilla Fagerström Grubb</cp:lastModifiedBy>
  <cp:revision>108</cp:revision>
  <cp:lastPrinted>2018-05-07T08:07:41Z</cp:lastPrinted>
  <dcterms:created xsi:type="dcterms:W3CDTF">2014-04-28T11:34:48Z</dcterms:created>
  <dcterms:modified xsi:type="dcterms:W3CDTF">2018-05-09T07:13:00Z</dcterms:modified>
</cp:coreProperties>
</file>