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1" r:id="rId2"/>
    <p:sldId id="256" r:id="rId3"/>
    <p:sldId id="380" r:id="rId4"/>
    <p:sldId id="385" r:id="rId5"/>
    <p:sldId id="384" r:id="rId6"/>
    <p:sldId id="353" r:id="rId7"/>
    <p:sldId id="346" r:id="rId8"/>
    <p:sldId id="369" r:id="rId9"/>
    <p:sldId id="368" r:id="rId10"/>
    <p:sldId id="372" r:id="rId11"/>
    <p:sldId id="373" r:id="rId12"/>
    <p:sldId id="374" r:id="rId13"/>
    <p:sldId id="386" r:id="rId14"/>
  </p:sldIdLst>
  <p:sldSz cx="9001125" cy="6840538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2626"/>
    <a:srgbClr val="ADCAB8"/>
    <a:srgbClr val="404040"/>
    <a:srgbClr val="BFB8AF"/>
    <a:srgbClr val="D2BA81"/>
    <a:srgbClr val="BED9C7"/>
    <a:srgbClr val="E9C4C7"/>
    <a:srgbClr val="333333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1" autoAdjust="0"/>
    <p:restoredTop sz="50000" autoAdjust="0"/>
  </p:normalViewPr>
  <p:slideViewPr>
    <p:cSldViewPr snapToGrid="0" showGuides="1">
      <p:cViewPr varScale="1">
        <p:scale>
          <a:sx n="142" d="100"/>
          <a:sy n="142" d="100"/>
        </p:scale>
        <p:origin x="936" y="134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/>
          <a:lstStyle>
            <a:lvl1pPr algn="l">
              <a:defRPr sz="1200"/>
            </a:lvl1pPr>
          </a:lstStyle>
          <a:p>
            <a:r>
              <a:rPr lang="sv-SE"/>
              <a:t>Årskursinformation åk 4-5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8539" y="1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/>
          <a:lstStyle>
            <a:lvl1pPr algn="r">
              <a:defRPr sz="1200"/>
            </a:lvl1pPr>
          </a:lstStyle>
          <a:p>
            <a:r>
              <a:rPr lang="sv-SE"/>
              <a:t>2017-05-08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4" y="9443662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 anchor="b"/>
          <a:lstStyle>
            <a:lvl1pPr algn="l">
              <a:defRPr sz="1200"/>
            </a:lvl1pPr>
          </a:lstStyle>
          <a:p>
            <a:r>
              <a:rPr lang="sv-SE"/>
              <a:t>Arkitektskolan, LTH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8539" y="9443662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/>
          <a:lstStyle>
            <a:lvl1pPr algn="l">
              <a:defRPr sz="1200"/>
            </a:lvl1pPr>
          </a:lstStyle>
          <a:p>
            <a:r>
              <a:rPr lang="sv-SE"/>
              <a:t>Årskursinformation åk 4-5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9" y="1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/>
          <a:lstStyle>
            <a:lvl1pPr algn="r">
              <a:defRPr sz="1200"/>
            </a:lvl1pPr>
          </a:lstStyle>
          <a:p>
            <a:r>
              <a:rPr lang="sv-SE"/>
              <a:t>2017-05-08</a:t>
            </a:r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746125"/>
            <a:ext cx="49037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3" tIns="45791" rIns="91583" bIns="45791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583" tIns="45791" rIns="91583" bIns="45791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4" y="9443662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 anchor="b"/>
          <a:lstStyle>
            <a:lvl1pPr algn="l">
              <a:defRPr sz="1200"/>
            </a:lvl1pPr>
          </a:lstStyle>
          <a:p>
            <a:r>
              <a:rPr lang="sv-SE"/>
              <a:t>Arkitektskolan, LTH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9" y="9443662"/>
            <a:ext cx="2951850" cy="497126"/>
          </a:xfrm>
          <a:prstGeom prst="rect">
            <a:avLst/>
          </a:prstGeom>
        </p:spPr>
        <p:txBody>
          <a:bodyPr vert="horz" lIns="91583" tIns="45791" rIns="91583" bIns="45791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Arkitektskolan, LTH</a:t>
            </a:r>
            <a:endParaRPr lang="sv-SE" dirty="0"/>
          </a:p>
        </p:txBody>
      </p:sp>
      <p:sp>
        <p:nvSpPr>
          <p:cNvPr id="6" name="Platshållare för sidhuvud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sv-SE"/>
              <a:t>Årskursinformation åk 4-5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sv-SE"/>
              <a:t>2017-05-08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04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5" name="Bildobjekt 14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och punkttext bre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/>
              <a:t>Avsnittsrubrik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TH_C RGB Nivå2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642" y="1283134"/>
            <a:ext cx="6221054" cy="4039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879016" y="1148997"/>
            <a:ext cx="7243093" cy="2315807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79016" y="3536059"/>
            <a:ext cx="7243093" cy="792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61"/>
            </a:lvl1pPr>
            <a:lvl2pPr marL="0" indent="0" algn="ctr">
              <a:spcBef>
                <a:spcPts val="0"/>
              </a:spcBef>
              <a:buSzTx/>
              <a:buNone/>
              <a:defRPr sz="2561"/>
            </a:lvl2pPr>
            <a:lvl3pPr marL="0" indent="0" algn="ctr">
              <a:spcBef>
                <a:spcPts val="0"/>
              </a:spcBef>
              <a:buSzTx/>
              <a:buNone/>
              <a:defRPr sz="2561"/>
            </a:lvl3pPr>
            <a:lvl4pPr marL="0" indent="0" algn="ctr">
              <a:spcBef>
                <a:spcPts val="0"/>
              </a:spcBef>
              <a:buSzTx/>
              <a:buNone/>
              <a:defRPr sz="2561"/>
            </a:lvl4pPr>
            <a:lvl5pPr marL="0" indent="0" algn="ctr">
              <a:spcBef>
                <a:spcPts val="0"/>
              </a:spcBef>
              <a:buSzTx/>
              <a:buNone/>
              <a:defRPr sz="256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193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3612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3612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2107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VÄND EJ. Se exemp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/>
              <a:t>Enradig titelrubrik</a:t>
            </a:r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VÄND EJ 2. Se exemp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/>
              <a:t>Tvåradig </a:t>
            </a:r>
            <a:br>
              <a:rPr lang="sv-SE" dirty="0"/>
            </a:br>
            <a:r>
              <a:rPr lang="sv-SE" dirty="0"/>
              <a:t>titelrubrik</a:t>
            </a:r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Underrubrik eller namn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8008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1991" y="6508307"/>
            <a:ext cx="61759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4875">
              <a:defRPr/>
            </a:pPr>
            <a:r>
              <a:rPr lang="sv-SE" sz="1000" dirty="0">
                <a:solidFill>
                  <a:srgbClr val="808080"/>
                </a:solidFill>
                <a:ea typeface="+mn-ea"/>
              </a:rPr>
              <a:t>Lunds Tekniska Högskola</a:t>
            </a:r>
            <a:endParaRPr lang="sv-SE" sz="1000" b="0" dirty="0">
              <a:solidFill>
                <a:srgbClr val="80808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67" r:id="rId12"/>
    <p:sldLayoutId id="2147483666" r:id="rId13"/>
    <p:sldLayoutId id="2147483668" r:id="rId14"/>
    <p:sldLayoutId id="2147483680" r:id="rId15"/>
    <p:sldLayoutId id="2147483679" r:id="rId16"/>
    <p:sldLayoutId id="2147483689" r:id="rId17"/>
    <p:sldLayoutId id="2147483708" r:id="rId18"/>
  </p:sldLayoutIdLst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.lth.se/mina-studier/aendrad-studiesituation/" TargetMode="External"/><Relationship Id="rId2" Type="http://schemas.openxmlformats.org/officeDocument/2006/relationships/hyperlink" Target="mailto:antagningen@lth.lu.s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.lth.se/kurs-och-programinformation/kursanmaelan-och-registrering/kursanmaelan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sra@asektionen.se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.lth.se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urser.lth.se/lot/" TargetMode="External"/><Relationship Id="rId2" Type="http://schemas.openxmlformats.org/officeDocument/2006/relationships/hyperlink" Target="https://kurser.lth.se/lot/?val=program&amp;prog=A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m.lth.se/grundutbildning/beslut-om-kompletteringsinlaemningar-laesaaret-2021-och-vt-2022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spens@lth.lu.se" TargetMode="External"/><Relationship Id="rId2" Type="http://schemas.openxmlformats.org/officeDocument/2006/relationships/hyperlink" Target="https://www.student.lth.se/kurs-och-programinformation/kursanmaelan-och-registrering/kursanmaelan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homas.lejdegard@lth.lu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Årskursinformation 210506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ARKITEKTskolan</a:t>
            </a:r>
            <a:r>
              <a:rPr lang="sv-SE" dirty="0"/>
              <a:t> – INFÖR KURSVAL </a:t>
            </a:r>
            <a:r>
              <a:rPr lang="sv-SE" dirty="0" err="1"/>
              <a:t>HÖSTterminen</a:t>
            </a:r>
            <a:r>
              <a:rPr lang="sv-SE" dirty="0"/>
              <a:t> 2021 för åk 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493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Studieuppehåll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3263" y="1333754"/>
            <a:ext cx="7587440" cy="4437830"/>
          </a:xfrm>
        </p:spPr>
        <p:txBody>
          <a:bodyPr/>
          <a:lstStyle/>
          <a:p>
            <a:pPr marL="0" indent="0">
              <a:buNone/>
            </a:pPr>
            <a:endParaRPr lang="sv-SE" sz="1200" dirty="0"/>
          </a:p>
          <a:p>
            <a:r>
              <a:rPr lang="sv-SE" sz="2000" dirty="0"/>
              <a:t>Anmälan om studieuppehåll gör du till: </a:t>
            </a:r>
            <a:r>
              <a:rPr lang="sv-SE" sz="1600" dirty="0">
                <a:hlinkClick r:id="rId2"/>
              </a:rPr>
              <a:t>antagningen@lth.lu.se</a:t>
            </a:r>
            <a:r>
              <a:rPr lang="sv-SE" sz="1600" dirty="0"/>
              <a:t>’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2000" dirty="0"/>
              <a:t>Anmälningsblanketten hittar du på:</a:t>
            </a:r>
            <a:r>
              <a:rPr lang="sv-SE" sz="1600" dirty="0"/>
              <a:t> </a:t>
            </a:r>
            <a:r>
              <a:rPr lang="sv-SE" sz="1600" dirty="0">
                <a:hlinkClick r:id="rId3"/>
              </a:rPr>
              <a:t>https://www.student.lth.se/mina-studier/aendrad-studiesituation/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r>
              <a:rPr lang="sv-SE" sz="2000" dirty="0"/>
              <a:t>För att bli beviljad uppehåll </a:t>
            </a:r>
            <a:r>
              <a:rPr lang="sv-SE" sz="2000" u="sng" dirty="0"/>
              <a:t>med platsgaranti </a:t>
            </a:r>
            <a:r>
              <a:rPr lang="sv-SE" sz="2000" dirty="0"/>
              <a:t>måste du uppfylla något av de särskilda skäl som anges i Högskoleförordningen vilket kan vara sjukdom, föräldraledighet etc.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1800" dirty="0"/>
              <a:t>Läs mer om detta här: </a:t>
            </a:r>
            <a:r>
              <a:rPr lang="sv-SE" sz="1600" dirty="0">
                <a:hlinkClick r:id="rId3"/>
              </a:rPr>
              <a:t>https://www.student.lth.se/mina-studier/aendrad-studiesituation/</a:t>
            </a:r>
            <a:r>
              <a:rPr lang="sv-S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95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Studieuppehåll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3263" y="2046595"/>
            <a:ext cx="7995215" cy="4875980"/>
          </a:xfrm>
        </p:spPr>
        <p:txBody>
          <a:bodyPr/>
          <a:lstStyle/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Vid frågor kontakta studie-och karriärvägledare </a:t>
            </a:r>
            <a:r>
              <a:rPr lang="sv-SE" sz="1800" dirty="0">
                <a:solidFill>
                  <a:srgbClr val="262626"/>
                </a:solidFill>
              </a:rPr>
              <a:t>Camilla Fagerström Grubb</a:t>
            </a:r>
          </a:p>
          <a:p>
            <a:endParaRPr lang="sv-SE" sz="1800" dirty="0"/>
          </a:p>
          <a:p>
            <a:r>
              <a:rPr lang="sv-SE" sz="1800" dirty="0"/>
              <a:t>Kontakta alltid </a:t>
            </a:r>
            <a:r>
              <a:rPr lang="sv-SE" sz="1800" b="1" dirty="0"/>
              <a:t>CSN</a:t>
            </a:r>
            <a:r>
              <a:rPr lang="sv-SE" sz="1800" dirty="0"/>
              <a:t> för vad som gäller för studiemedel</a:t>
            </a:r>
          </a:p>
          <a:p>
            <a:endParaRPr lang="sv-SE" sz="1800" dirty="0"/>
          </a:p>
          <a:p>
            <a:r>
              <a:rPr lang="sv-SE" sz="1800" dirty="0"/>
              <a:t>Om du har en </a:t>
            </a:r>
            <a:r>
              <a:rPr lang="sv-SE" sz="1800" b="1" dirty="0"/>
              <a:t>studentbostad – </a:t>
            </a:r>
            <a:r>
              <a:rPr lang="sv-SE" sz="1800" dirty="0"/>
              <a:t>håll koll på vad som gäller </a:t>
            </a:r>
          </a:p>
        </p:txBody>
      </p:sp>
    </p:spTree>
    <p:extLst>
      <p:ext uri="{BB962C8B-B14F-4D97-AF65-F5344CB8AC3E}">
        <p14:creationId xmlns:p14="http://schemas.microsoft.com/office/powerpoint/2010/main" val="217529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Hur ska jag anmäla mig till kurser när jag planerar att återkomma efter studieuppehåll?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3263" y="1779742"/>
            <a:ext cx="7581587" cy="4690631"/>
          </a:xfrm>
        </p:spPr>
        <p:txBody>
          <a:bodyPr/>
          <a:lstStyle/>
          <a:p>
            <a:r>
              <a:rPr lang="sv-SE" sz="2000" dirty="0">
                <a:solidFill>
                  <a:srgbClr val="262626"/>
                </a:solidFill>
              </a:rPr>
              <a:t>Kolla din studentmejl regelbundet</a:t>
            </a:r>
          </a:p>
          <a:p>
            <a:pPr marL="0" indent="0">
              <a:buNone/>
            </a:pPr>
            <a:endParaRPr lang="sv-SE" sz="800" dirty="0">
              <a:solidFill>
                <a:srgbClr val="262626"/>
              </a:solidFill>
            </a:endParaRPr>
          </a:p>
          <a:p>
            <a:r>
              <a:rPr lang="sv-SE" sz="2000" dirty="0">
                <a:solidFill>
                  <a:srgbClr val="262626"/>
                </a:solidFill>
              </a:rPr>
              <a:t>Du ska anmäla dig till kurser i Studentportalen</a:t>
            </a:r>
            <a:endParaRPr lang="sv-SE" sz="800" dirty="0">
              <a:solidFill>
                <a:srgbClr val="262626"/>
              </a:solidFill>
            </a:endParaRPr>
          </a:p>
          <a:p>
            <a:endParaRPr lang="sv-SE" sz="2000" dirty="0">
              <a:solidFill>
                <a:srgbClr val="262626"/>
              </a:solidFill>
            </a:endParaRPr>
          </a:p>
          <a:p>
            <a:r>
              <a:rPr lang="sv-SE" sz="2000" dirty="0">
                <a:solidFill>
                  <a:srgbClr val="262626"/>
                </a:solidFill>
              </a:rPr>
              <a:t>Dags att </a:t>
            </a:r>
            <a:r>
              <a:rPr lang="sv-SE" sz="2000" u="sng" dirty="0" err="1">
                <a:solidFill>
                  <a:srgbClr val="262626"/>
                </a:solidFill>
              </a:rPr>
              <a:t>kursanmäla</a:t>
            </a:r>
            <a:r>
              <a:rPr lang="sv-SE" sz="2000" u="sng" dirty="0">
                <a:solidFill>
                  <a:srgbClr val="262626"/>
                </a:solidFill>
              </a:rPr>
              <a:t> </a:t>
            </a:r>
            <a:r>
              <a:rPr lang="sv-SE" sz="2000" dirty="0">
                <a:solidFill>
                  <a:srgbClr val="262626"/>
                </a:solidFill>
              </a:rPr>
              <a:t>dig inför kommande termin (maj inför hösttermin och i november inför vårtermin)</a:t>
            </a:r>
          </a:p>
          <a:p>
            <a:pPr marL="0" indent="0">
              <a:buNone/>
            </a:pPr>
            <a:endParaRPr lang="sv-SE" sz="800" dirty="0">
              <a:solidFill>
                <a:srgbClr val="262626"/>
              </a:solidFill>
            </a:endParaRPr>
          </a:p>
          <a:p>
            <a:r>
              <a:rPr lang="sv-SE" sz="2000" dirty="0">
                <a:solidFill>
                  <a:srgbClr val="262626"/>
                </a:solidFill>
              </a:rPr>
              <a:t>Missad anmälan eller om du vill efteranmäla dig - se övrig info, sen kursanmälan här: </a:t>
            </a:r>
            <a:r>
              <a:rPr lang="sv-SE" sz="1600" dirty="0">
                <a:solidFill>
                  <a:srgbClr val="262626"/>
                </a:solidFill>
                <a:hlinkClick r:id="rId2"/>
              </a:rPr>
              <a:t>https://www.student.lth.se/kurs-och-programinformation/kursanmaelan-och-registrering/kursanmaelan/</a:t>
            </a:r>
            <a:endParaRPr lang="sv-SE" sz="1600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sv-SE" sz="800" dirty="0">
                <a:solidFill>
                  <a:srgbClr val="262626"/>
                </a:solidFill>
                <a:highlight>
                  <a:srgbClr val="00FF00"/>
                </a:highlight>
              </a:rPr>
              <a:t> </a:t>
            </a:r>
            <a:endParaRPr lang="sv-SE" sz="800" dirty="0">
              <a:solidFill>
                <a:srgbClr val="262626"/>
              </a:solidFill>
            </a:endParaRPr>
          </a:p>
          <a:p>
            <a:r>
              <a:rPr lang="sv-SE" sz="2000" dirty="0">
                <a:solidFill>
                  <a:srgbClr val="262626"/>
                </a:solidFill>
              </a:rPr>
              <a:t>Institutionerna har ingen skyldighet att ta emot studenter som inte anmält sig i tid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383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AD9B00A-9797-CC4B-9C3A-10DC3661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941" y="1367136"/>
            <a:ext cx="907241" cy="1139825"/>
          </a:xfrm>
        </p:spPr>
        <p:txBody>
          <a:bodyPr/>
          <a:lstStyle/>
          <a:p>
            <a:r>
              <a:rPr lang="sv-SE" sz="1800" dirty="0">
                <a:latin typeface="+mn-lt"/>
              </a:rPr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333610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ör skillnad med Studierådet!"/>
          <p:cNvSpPr txBox="1">
            <a:spLocks noGrp="1"/>
          </p:cNvSpPr>
          <p:nvPr>
            <p:ph type="ctrTitle"/>
          </p:nvPr>
        </p:nvSpPr>
        <p:spPr>
          <a:xfrm>
            <a:off x="879016" y="660159"/>
            <a:ext cx="7243093" cy="782324"/>
          </a:xfrm>
          <a:prstGeom prst="rect">
            <a:avLst/>
          </a:prstGeom>
        </p:spPr>
        <p:txBody>
          <a:bodyPr anchor="t"/>
          <a:lstStyle>
            <a:lvl1pPr>
              <a:defRPr sz="5700"/>
            </a:lvl1pPr>
          </a:lstStyle>
          <a:p>
            <a:r>
              <a:t>Gör skillnad med Studierådet!</a:t>
            </a:r>
          </a:p>
        </p:txBody>
      </p:sp>
      <p:sp>
        <p:nvSpPr>
          <p:cNvPr id="120" name="Vad vi gör:…"/>
          <p:cNvSpPr txBox="1">
            <a:spLocks noGrp="1"/>
          </p:cNvSpPr>
          <p:nvPr>
            <p:ph type="subTitle" sz="half" idx="1"/>
          </p:nvPr>
        </p:nvSpPr>
        <p:spPr>
          <a:xfrm>
            <a:off x="4797522" y="1747271"/>
            <a:ext cx="3658614" cy="4348075"/>
          </a:xfrm>
          <a:prstGeom prst="rect">
            <a:avLst/>
          </a:prstGeom>
        </p:spPr>
        <p:txBody>
          <a:bodyPr/>
          <a:lstStyle/>
          <a:p>
            <a:pPr algn="l" defTabSz="347719">
              <a:lnSpc>
                <a:spcPct val="130000"/>
              </a:lnSpc>
              <a:defRPr sz="2236" b="1"/>
            </a:pPr>
            <a:r>
              <a:rPr sz="1600" dirty="0" err="1"/>
              <a:t>Vad</a:t>
            </a:r>
            <a:r>
              <a:rPr sz="1600" dirty="0"/>
              <a:t> vi </a:t>
            </a:r>
            <a:r>
              <a:rPr sz="1600" dirty="0" err="1"/>
              <a:t>gör</a:t>
            </a:r>
            <a:r>
              <a:rPr sz="1600" dirty="0"/>
              <a:t>: </a:t>
            </a:r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lang="sv-SE" sz="1600" dirty="0"/>
              <a:t>Deltar i programledningsarbetet och beslut om utbildningen</a:t>
            </a:r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lang="sv-SE" sz="1600" dirty="0" err="1"/>
              <a:t>Kursutvärderar</a:t>
            </a:r>
            <a:endParaRPr sz="1600" dirty="0"/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sz="1600" dirty="0" err="1"/>
              <a:t>Återbruksrummet</a:t>
            </a:r>
            <a:endParaRPr sz="1600" dirty="0"/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sz="1600" dirty="0" err="1"/>
              <a:t>Arbetsmiljön</a:t>
            </a:r>
            <a:r>
              <a:rPr sz="1600" dirty="0"/>
              <a:t> i </a:t>
            </a:r>
            <a:r>
              <a:rPr sz="1600" dirty="0" err="1"/>
              <a:t>skolan</a:t>
            </a:r>
            <a:endParaRPr sz="1600" dirty="0"/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sz="1600" dirty="0" err="1"/>
              <a:t>Jämför</a:t>
            </a:r>
            <a:r>
              <a:rPr sz="1600" dirty="0"/>
              <a:t> </a:t>
            </a:r>
            <a:r>
              <a:rPr sz="1600" dirty="0" err="1"/>
              <a:t>och</a:t>
            </a:r>
            <a:r>
              <a:rPr sz="1600" dirty="0"/>
              <a:t> </a:t>
            </a:r>
            <a:r>
              <a:rPr sz="1600" dirty="0" err="1"/>
              <a:t>samarbetar</a:t>
            </a:r>
            <a:r>
              <a:rPr sz="1600" dirty="0"/>
              <a:t> med de </a:t>
            </a:r>
            <a:r>
              <a:rPr sz="1600" dirty="0" err="1"/>
              <a:t>andra</a:t>
            </a:r>
            <a:r>
              <a:rPr sz="1600" dirty="0"/>
              <a:t> </a:t>
            </a:r>
            <a:r>
              <a:rPr sz="1600" dirty="0" err="1"/>
              <a:t>arkitektskolorna</a:t>
            </a:r>
            <a:r>
              <a:rPr sz="1600" dirty="0"/>
              <a:t> i Sverige</a:t>
            </a:r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sz="1600" dirty="0" err="1"/>
              <a:t>Fikar</a:t>
            </a:r>
            <a:r>
              <a:rPr sz="1600" dirty="0"/>
              <a:t>!</a:t>
            </a:r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sz="1600" dirty="0" err="1"/>
              <a:t>Snackar</a:t>
            </a:r>
            <a:r>
              <a:rPr sz="1600" dirty="0"/>
              <a:t>!!</a:t>
            </a:r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r>
              <a:rPr sz="1600" dirty="0"/>
              <a:t>Har </a:t>
            </a:r>
            <a:r>
              <a:rPr sz="1600" dirty="0" err="1"/>
              <a:t>kul</a:t>
            </a:r>
            <a:r>
              <a:rPr sz="1600" dirty="0"/>
              <a:t>!!!</a:t>
            </a:r>
            <a:endParaRPr lang="sv-SE" sz="1600" dirty="0"/>
          </a:p>
          <a:p>
            <a:pPr marL="305908" indent="-305908" algn="l" defTabSz="347719">
              <a:lnSpc>
                <a:spcPct val="130000"/>
              </a:lnSpc>
              <a:buSzPct val="145000"/>
              <a:buChar char="•"/>
              <a:defRPr sz="2236"/>
            </a:pPr>
            <a:endParaRPr sz="1600" dirty="0"/>
          </a:p>
          <a:p>
            <a:pPr algn="l" defTabSz="347719">
              <a:lnSpc>
                <a:spcPct val="130000"/>
              </a:lnSpc>
              <a:defRPr sz="2236" b="1"/>
            </a:pPr>
            <a:r>
              <a:rPr sz="1600" dirty="0" err="1"/>
              <a:t>Nyfiken</a:t>
            </a:r>
            <a:r>
              <a:rPr sz="1600" dirty="0"/>
              <a:t>? Frågor?</a:t>
            </a:r>
          </a:p>
          <a:p>
            <a:pPr algn="l" defTabSz="347719">
              <a:lnSpc>
                <a:spcPct val="130000"/>
              </a:lnSpc>
              <a:defRPr sz="2236"/>
            </a:pPr>
            <a:r>
              <a:rPr sz="1600" dirty="0" err="1"/>
              <a:t>Maila</a:t>
            </a:r>
            <a:r>
              <a:rPr sz="1600" dirty="0"/>
              <a:t> </a:t>
            </a:r>
            <a:r>
              <a:rPr sz="1600" u="sng" dirty="0">
                <a:hlinkClick r:id="rId2"/>
              </a:rPr>
              <a:t>sra@asektionen.se</a:t>
            </a:r>
            <a:r>
              <a:rPr sz="1600" dirty="0"/>
              <a:t> </a:t>
            </a:r>
            <a:r>
              <a:rPr sz="1600" dirty="0" err="1"/>
              <a:t>eller</a:t>
            </a:r>
            <a:r>
              <a:rPr sz="1600" dirty="0"/>
              <a:t> </a:t>
            </a:r>
            <a:r>
              <a:rPr sz="1600" dirty="0" err="1"/>
              <a:t>hör</a:t>
            </a:r>
            <a:r>
              <a:rPr sz="1600" dirty="0"/>
              <a:t> av dig till </a:t>
            </a:r>
            <a:r>
              <a:rPr sz="1600" dirty="0" err="1"/>
              <a:t>ordförande</a:t>
            </a:r>
            <a:r>
              <a:rPr sz="1600" dirty="0"/>
              <a:t> Frida Bergström!</a:t>
            </a:r>
          </a:p>
        </p:txBody>
      </p:sp>
      <p:pic>
        <p:nvPicPr>
          <p:cNvPr id="121" name="Sven Ragnar Anshelm frilagd.png" descr="Sven Ragnar Anshelm frilag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000">
            <a:off x="139543" y="1364058"/>
            <a:ext cx="4112423" cy="411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A-sek-1965-logo-2.png" descr="A-sek-1965-logo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50" y="5123838"/>
            <a:ext cx="1256230" cy="1252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inje Linje" descr="Linje Linj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25791" y="1284260"/>
            <a:ext cx="3211629" cy="1582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98B394B-F8ED-D140-A714-A04AFC25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943"/>
            <a:ext cx="9001125" cy="63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97C2C9-67F2-F343-A4CE-1B4FEAB8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11"/>
            <a:ext cx="9001125" cy="63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Kurser HT21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Arkitektur, baskurs A (åk 2) (AAHA05)</a:t>
            </a:r>
          </a:p>
          <a:p>
            <a:pPr marL="0" indent="0">
              <a:buNone/>
            </a:pPr>
            <a:endParaRPr lang="sv-S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Gestaltningsprocess och prototyp (AAHA55)</a:t>
            </a:r>
          </a:p>
          <a:p>
            <a:pPr marL="0" indent="0">
              <a:buNone/>
            </a:pPr>
            <a:endParaRPr lang="sv-S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Arkitekturens teori och historia III (ATHA15)</a:t>
            </a:r>
          </a:p>
          <a:p>
            <a:pPr marL="0" indent="0">
              <a:buNone/>
            </a:pPr>
            <a:endParaRPr lang="sv-S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Digitala verktyg 3 (AADA10)</a:t>
            </a:r>
          </a:p>
          <a:p>
            <a:pPr marL="0" indent="0">
              <a:buNone/>
            </a:pPr>
            <a:endParaRPr lang="sv-SE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Arkitekturteknik 3: Byggnadsteknik </a:t>
            </a:r>
            <a:r>
              <a:rPr lang="sv-SE" sz="2000"/>
              <a:t>och byggnadsfysik </a:t>
            </a:r>
            <a:r>
              <a:rPr lang="sv-SE" sz="2000" dirty="0"/>
              <a:t>(VBMA10)</a:t>
            </a:r>
          </a:p>
          <a:p>
            <a:pPr marL="0" indent="0">
              <a:buNone/>
            </a:pPr>
            <a:endParaRPr lang="sv-SE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Frivillig kurs: Utställningsdesign (AAHA65)	</a:t>
            </a:r>
          </a:p>
        </p:txBody>
      </p:sp>
    </p:spTree>
    <p:extLst>
      <p:ext uri="{BB962C8B-B14F-4D97-AF65-F5344CB8AC3E}">
        <p14:creationId xmlns:p14="http://schemas.microsoft.com/office/powerpoint/2010/main" val="320953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Kursanmälan och kursregistrering HT21</a:t>
            </a:r>
            <a:endParaRPr lang="sv-SE" sz="3200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57537" y="1848670"/>
            <a:ext cx="7455949" cy="4036873"/>
          </a:xfrm>
        </p:spPr>
        <p:txBody>
          <a:bodyPr/>
          <a:lstStyle/>
          <a:p>
            <a:r>
              <a:rPr lang="sv-SE" sz="2000" b="1" dirty="0">
                <a:solidFill>
                  <a:srgbClr val="00B050"/>
                </a:solidFill>
              </a:rPr>
              <a:t>Kursanmälan</a:t>
            </a:r>
            <a:r>
              <a:rPr lang="sv-SE" sz="2000" dirty="0"/>
              <a:t> är öppen </a:t>
            </a:r>
            <a:r>
              <a:rPr lang="sv-SE" sz="2000" b="1" dirty="0">
                <a:solidFill>
                  <a:srgbClr val="00B050"/>
                </a:solidFill>
              </a:rPr>
              <a:t>3 maj – 18 maj</a:t>
            </a:r>
            <a:r>
              <a:rPr lang="sv-SE" sz="2000" dirty="0">
                <a:solidFill>
                  <a:srgbClr val="00B050"/>
                </a:solidFill>
              </a:rPr>
              <a:t>     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2000" dirty="0"/>
              <a:t>Kursanmälan gör du via </a:t>
            </a:r>
            <a:r>
              <a:rPr lang="sv-SE" sz="2000" dirty="0">
                <a:hlinkClick r:id="rId2"/>
              </a:rPr>
              <a:t>http://www.student.lth.se</a:t>
            </a:r>
            <a:r>
              <a:rPr lang="sv-SE" sz="2000" dirty="0"/>
              <a:t> 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sz="2000" dirty="0"/>
              <a:t>Anmäl dig bara till de kurser som du ska läsa</a:t>
            </a:r>
          </a:p>
          <a:p>
            <a:pPr marL="0" indent="0">
              <a:buNone/>
            </a:pPr>
            <a:endParaRPr lang="sv-SE" sz="1600" b="1" dirty="0">
              <a:solidFill>
                <a:srgbClr val="0070C0"/>
              </a:solidFill>
            </a:endParaRPr>
          </a:p>
          <a:p>
            <a:r>
              <a:rPr lang="sv-SE" sz="2000" b="1" dirty="0">
                <a:solidFill>
                  <a:srgbClr val="00B050"/>
                </a:solidFill>
              </a:rPr>
              <a:t>Kursregistrering</a:t>
            </a:r>
            <a:r>
              <a:rPr lang="sv-SE" sz="2000" b="1" dirty="0"/>
              <a:t> </a:t>
            </a:r>
            <a:r>
              <a:rPr lang="sv-SE" sz="2000" dirty="0"/>
              <a:t>görs vid terminsstarten i augusti/september</a:t>
            </a:r>
          </a:p>
          <a:p>
            <a:pPr marL="452438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12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Förkunskapskrav till kurser inför HT21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0932" y="2021069"/>
            <a:ext cx="7587440" cy="3563159"/>
          </a:xfrm>
        </p:spPr>
        <p:txBody>
          <a:bodyPr/>
          <a:lstStyle/>
          <a:p>
            <a:endParaRPr lang="sv-SE" sz="1800" dirty="0"/>
          </a:p>
          <a:p>
            <a:r>
              <a:rPr lang="sv-SE" sz="1800" dirty="0"/>
              <a:t>Alla kurser som ges vid Arkitektskolan har </a:t>
            </a:r>
            <a:r>
              <a:rPr lang="sv-SE" sz="1800" u="sng" dirty="0"/>
              <a:t>förkunskapskrav</a:t>
            </a:r>
            <a:r>
              <a:rPr lang="sv-SE" sz="1800" dirty="0"/>
              <a:t> vilket innebär att du måste ha slutfört andra kurser för att få lov att läsa dem</a:t>
            </a:r>
          </a:p>
          <a:p>
            <a:endParaRPr lang="sv-SE" sz="1800" dirty="0"/>
          </a:p>
          <a:p>
            <a:r>
              <a:rPr lang="sv-SE" sz="1800" dirty="0"/>
              <a:t>Vilka förkunskapskrav som gäller hittar du i Läro- och timplanen: </a:t>
            </a:r>
            <a:r>
              <a:rPr lang="sv-SE" sz="1600" dirty="0">
                <a:solidFill>
                  <a:srgbClr val="262626"/>
                </a:solidFill>
                <a:hlinkClick r:id="rId2"/>
              </a:rPr>
              <a:t>https://kurser.lth.se/lot/?val=program&amp;prog=A</a:t>
            </a:r>
            <a:r>
              <a:rPr lang="sv-SE" sz="1600" dirty="0">
                <a:solidFill>
                  <a:srgbClr val="262626"/>
                </a:solidFill>
              </a:rPr>
              <a:t>   eller    </a:t>
            </a:r>
            <a:r>
              <a:rPr lang="sv-SE" sz="1600" dirty="0">
                <a:hlinkClick r:id="rId3"/>
              </a:rPr>
              <a:t>https://kurser.lth.se/lot/</a:t>
            </a:r>
            <a:r>
              <a:rPr lang="sv-SE" sz="1600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65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" y="283771"/>
            <a:ext cx="8315325" cy="1139825"/>
          </a:xfrm>
        </p:spPr>
        <p:txBody>
          <a:bodyPr/>
          <a:lstStyle/>
          <a:p>
            <a:pPr algn="ctr"/>
            <a:r>
              <a:rPr lang="sv-SE" sz="2800" dirty="0"/>
              <a:t>Kompletteringsinlämningar (motsvarande omtentamen)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801" y="1569005"/>
            <a:ext cx="7587440" cy="3563159"/>
          </a:xfrm>
        </p:spPr>
        <p:txBody>
          <a:bodyPr/>
          <a:lstStyle/>
          <a:p>
            <a:pPr marL="0" indent="0">
              <a:buNone/>
              <a:defRPr/>
            </a:pPr>
            <a:endParaRPr lang="sv-SE" sz="1200" i="1" dirty="0"/>
          </a:p>
          <a:p>
            <a:pPr>
              <a:defRPr/>
            </a:pPr>
            <a:r>
              <a:rPr lang="sv-SE" sz="2000" dirty="0">
                <a:solidFill>
                  <a:srgbClr val="262626"/>
                </a:solidFill>
              </a:rPr>
              <a:t>Brukar ske vid ett par tillfällen per läsår (augusti, januari, påsk och juni).</a:t>
            </a:r>
          </a:p>
          <a:p>
            <a:pPr>
              <a:defRPr/>
            </a:pPr>
            <a:endParaRPr lang="sv-SE" sz="2000" dirty="0">
              <a:solidFill>
                <a:srgbClr val="262626"/>
              </a:solidFill>
            </a:endParaRPr>
          </a:p>
          <a:p>
            <a:pPr>
              <a:defRPr/>
            </a:pPr>
            <a:r>
              <a:rPr lang="sv-SE" sz="2000" dirty="0">
                <a:solidFill>
                  <a:srgbClr val="262626"/>
                </a:solidFill>
              </a:rPr>
              <a:t>För aktuella datum för läsåret 21/22 gå in här: </a:t>
            </a:r>
            <a:r>
              <a:rPr lang="sv-SE" sz="1600" dirty="0">
                <a:solidFill>
                  <a:srgbClr val="262626"/>
                </a:solidFill>
                <a:hlinkClick r:id="rId2"/>
              </a:rPr>
              <a:t>https://www.abm.lth.se/grundutbildning/beslut-om-kompletteringsinlaemningar-laesaaret-2021-och-vt-2022/</a:t>
            </a:r>
            <a:endParaRPr lang="sv-SE" sz="1600" dirty="0">
              <a:solidFill>
                <a:srgbClr val="262626"/>
              </a:solidFill>
            </a:endParaRPr>
          </a:p>
          <a:p>
            <a:pPr>
              <a:defRPr/>
            </a:pPr>
            <a:endParaRPr lang="sv-SE" sz="1600" dirty="0">
              <a:solidFill>
                <a:srgbClr val="262626"/>
              </a:solidFill>
            </a:endParaRPr>
          </a:p>
          <a:p>
            <a:pPr>
              <a:defRPr/>
            </a:pPr>
            <a:r>
              <a:rPr lang="sv-SE" sz="2000" dirty="0">
                <a:solidFill>
                  <a:srgbClr val="262626"/>
                </a:solidFill>
              </a:rPr>
              <a:t>Datum för eventuella genomgångar sker i samråd med ansvarig lärare</a:t>
            </a:r>
          </a:p>
          <a:p>
            <a:pPr lvl="0"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272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Ansökan om dispens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4234078"/>
          </a:xfrm>
        </p:spPr>
        <p:txBody>
          <a:bodyPr/>
          <a:lstStyle/>
          <a:p>
            <a:r>
              <a:rPr lang="sv-SE" sz="2000" dirty="0"/>
              <a:t>Om du vill söka undantag när du inte uppnår förkunskapskraven och har särskilda skäl</a:t>
            </a:r>
          </a:p>
          <a:p>
            <a:endParaRPr lang="sv-SE" sz="2000" dirty="0"/>
          </a:p>
          <a:p>
            <a:r>
              <a:rPr lang="sv-SE" sz="2000" dirty="0"/>
              <a:t>Information finns på: </a:t>
            </a:r>
            <a:r>
              <a:rPr lang="sv-SE" sz="1800" dirty="0">
                <a:hlinkClick r:id="rId2"/>
              </a:rPr>
              <a:t>https://www.student.lth.se/kurs-och-programinformation/kursanmaelan-och-registrering/kursanmaelan/</a:t>
            </a:r>
            <a:r>
              <a:rPr lang="sv-SE" sz="1800" dirty="0"/>
              <a:t>  (kolla allra längst ner på sidan!)</a:t>
            </a:r>
          </a:p>
          <a:p>
            <a:endParaRPr lang="sv-SE" sz="1800" dirty="0"/>
          </a:p>
          <a:p>
            <a:r>
              <a:rPr lang="sv-SE" sz="2000" dirty="0"/>
              <a:t>Ansökan om dispens skickas till: </a:t>
            </a:r>
            <a:r>
              <a:rPr lang="sv-SE" sz="1800" dirty="0">
                <a:hlinkClick r:id="rId3"/>
              </a:rPr>
              <a:t>dispens@lth.lu.se</a:t>
            </a:r>
            <a:endParaRPr lang="sv-SE" sz="1800" dirty="0"/>
          </a:p>
          <a:p>
            <a:endParaRPr lang="sv-SE" sz="2000" dirty="0"/>
          </a:p>
          <a:p>
            <a:r>
              <a:rPr lang="sv-SE" sz="2000" dirty="0"/>
              <a:t>Frågor om dispens till Thomas Lejdegård, </a:t>
            </a:r>
            <a:r>
              <a:rPr lang="sv-SE" sz="2000" dirty="0">
                <a:hlinkClick r:id="rId4"/>
              </a:rPr>
              <a:t>thomas.lejdegard@lth.lu.se</a:t>
            </a:r>
            <a:r>
              <a:rPr lang="sv-SE" sz="2000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662345"/>
      </p:ext>
    </p:extLst>
  </p:cSld>
  <p:clrMapOvr>
    <a:masterClrMapping/>
  </p:clrMapOvr>
</p:sld>
</file>

<file path=ppt/theme/theme1.xml><?xml version="1.0" encoding="utf-8"?>
<a:theme xmlns:a="http://schemas.openxmlformats.org/drawingml/2006/main" name="Info åk 3_130505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 åk 3_130505</Template>
  <TotalTime>4316</TotalTime>
  <Words>571</Words>
  <Application>Microsoft Office PowerPoint</Application>
  <PresentationFormat>Anpassad</PresentationFormat>
  <Paragraphs>86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 Neue Thin</vt:lpstr>
      <vt:lpstr>Lucida Grande</vt:lpstr>
      <vt:lpstr>Times New Roman</vt:lpstr>
      <vt:lpstr>Wingdings</vt:lpstr>
      <vt:lpstr>Info åk 3_130505</vt:lpstr>
      <vt:lpstr>Årskursinformation 210506</vt:lpstr>
      <vt:lpstr>Gör skillnad med Studierådet!</vt:lpstr>
      <vt:lpstr>PowerPoint-presentation</vt:lpstr>
      <vt:lpstr>PowerPoint-presentation</vt:lpstr>
      <vt:lpstr>Kurser HT21</vt:lpstr>
      <vt:lpstr>Kursanmälan och kursregistrering HT21</vt:lpstr>
      <vt:lpstr>Förkunskapskrav till kurser inför HT21</vt:lpstr>
      <vt:lpstr>Kompletteringsinlämningar (motsvarande omtentamen)</vt:lpstr>
      <vt:lpstr>Ansökan om dispens </vt:lpstr>
      <vt:lpstr>Studieuppehåll</vt:lpstr>
      <vt:lpstr>Studieuppehåll</vt:lpstr>
      <vt:lpstr>Hur ska jag anmäla mig till kurser när jag planerar att återkomma efter studieuppehåll?</vt:lpstr>
      <vt:lpstr>SLUT</vt:lpstr>
    </vt:vector>
  </TitlesOfParts>
  <Company>LTH:s kansli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Studieuppehåll</dc:title>
  <dc:creator>Åsa K Nilsson</dc:creator>
  <cp:lastModifiedBy>Åsa Nilsson</cp:lastModifiedBy>
  <cp:revision>162</cp:revision>
  <cp:lastPrinted>2020-05-05T06:18:16Z</cp:lastPrinted>
  <dcterms:created xsi:type="dcterms:W3CDTF">2014-04-28T11:34:48Z</dcterms:created>
  <dcterms:modified xsi:type="dcterms:W3CDTF">2021-04-30T12:28:07Z</dcterms:modified>
</cp:coreProperties>
</file>